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1"/>
  </p:notesMasterIdLst>
  <p:sldIdLst>
    <p:sldId id="316" r:id="rId2"/>
    <p:sldId id="424" r:id="rId3"/>
    <p:sldId id="438" r:id="rId4"/>
    <p:sldId id="520" r:id="rId5"/>
    <p:sldId id="521" r:id="rId6"/>
    <p:sldId id="484" r:id="rId7"/>
    <p:sldId id="505" r:id="rId8"/>
    <p:sldId id="572" r:id="rId9"/>
    <p:sldId id="473" r:id="rId10"/>
    <p:sldId id="486" r:id="rId11"/>
    <p:sldId id="501" r:id="rId12"/>
    <p:sldId id="523" r:id="rId13"/>
    <p:sldId id="526" r:id="rId14"/>
    <p:sldId id="518" r:id="rId15"/>
    <p:sldId id="507" r:id="rId16"/>
    <p:sldId id="508" r:id="rId17"/>
    <p:sldId id="527" r:id="rId18"/>
    <p:sldId id="509" r:id="rId19"/>
    <p:sldId id="510" r:id="rId20"/>
    <p:sldId id="528" r:id="rId21"/>
    <p:sldId id="530" r:id="rId22"/>
    <p:sldId id="531" r:id="rId23"/>
    <p:sldId id="532" r:id="rId24"/>
    <p:sldId id="533" r:id="rId25"/>
    <p:sldId id="497" r:id="rId26"/>
    <p:sldId id="522" r:id="rId27"/>
    <p:sldId id="556" r:id="rId28"/>
    <p:sldId id="557" r:id="rId29"/>
    <p:sldId id="515" r:id="rId30"/>
    <p:sldId id="558" r:id="rId31"/>
    <p:sldId id="560" r:id="rId32"/>
    <p:sldId id="474" r:id="rId33"/>
    <p:sldId id="492" r:id="rId34"/>
    <p:sldId id="570" r:id="rId35"/>
    <p:sldId id="494" r:id="rId36"/>
    <p:sldId id="503" r:id="rId37"/>
    <p:sldId id="502" r:id="rId38"/>
    <p:sldId id="504" r:id="rId39"/>
    <p:sldId id="493" r:id="rId40"/>
    <p:sldId id="554" r:id="rId41"/>
    <p:sldId id="555" r:id="rId42"/>
    <p:sldId id="475" r:id="rId43"/>
    <p:sldId id="569" r:id="rId44"/>
    <p:sldId id="534" r:id="rId45"/>
    <p:sldId id="496" r:id="rId46"/>
    <p:sldId id="535" r:id="rId47"/>
    <p:sldId id="540" r:id="rId48"/>
    <p:sldId id="541" r:id="rId49"/>
    <p:sldId id="542" r:id="rId50"/>
    <p:sldId id="543" r:id="rId51"/>
    <p:sldId id="544" r:id="rId52"/>
    <p:sldId id="545" r:id="rId53"/>
    <p:sldId id="568" r:id="rId54"/>
    <p:sldId id="537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39" r:id="rId63"/>
    <p:sldId id="477" r:id="rId64"/>
    <p:sldId id="516" r:id="rId65"/>
    <p:sldId id="514" r:id="rId66"/>
    <p:sldId id="517" r:id="rId67"/>
    <p:sldId id="498" r:id="rId68"/>
    <p:sldId id="499" r:id="rId69"/>
    <p:sldId id="421" r:id="rId70"/>
  </p:sldIdLst>
  <p:sldSz cx="12192000" cy="6858000"/>
  <p:notesSz cx="6858000" cy="9144000"/>
  <p:embeddedFontLst>
    <p:embeddedFont>
      <p:font typeface="Pretendard" panose="02000503000000020004" pitchFamily="50" charset="-127"/>
      <p:regular r:id="rId72"/>
      <p:bold r:id="rId73"/>
    </p:embeddedFont>
    <p:embeddedFont>
      <p:font typeface="Pretendard Black" panose="02000A03000000020004" pitchFamily="50" charset="-127"/>
      <p:bold r:id="rId74"/>
    </p:embeddedFont>
    <p:embeddedFont>
      <p:font typeface="Pretendard ExtraBold" panose="02000903000000020004" pitchFamily="50" charset="-127"/>
      <p:bold r:id="rId75"/>
    </p:embeddedFont>
    <p:embeddedFont>
      <p:font typeface="Pretendard ExtraLight" panose="02000303000000020004" pitchFamily="50" charset="-127"/>
      <p:regular r:id="rId76"/>
    </p:embeddedFont>
    <p:embeddedFont>
      <p:font typeface="Pretendard Light" panose="02000403000000020004" pitchFamily="50" charset="-127"/>
      <p:regular r:id="rId77"/>
    </p:embeddedFont>
    <p:embeddedFont>
      <p:font typeface="Pretendard SemiBold" panose="02000703000000020004" pitchFamily="50" charset="-127"/>
      <p:bold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84"/>
            <p14:sldId id="505"/>
            <p14:sldId id="572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97"/>
            <p14:sldId id="522"/>
            <p14:sldId id="556"/>
            <p14:sldId id="557"/>
            <p14:sldId id="515"/>
            <p14:sldId id="558"/>
            <p14:sldId id="560"/>
          </p14:sldIdLst>
        </p14:section>
        <p14:section name="백테스팅" id="{5BCE9AC4-C61E-4D55-B4C2-E147E43638D2}">
          <p14:sldIdLst>
            <p14:sldId id="474"/>
            <p14:sldId id="492"/>
            <p14:sldId id="570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569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68"/>
            <p14:sldId id="537"/>
            <p14:sldId id="561"/>
            <p14:sldId id="562"/>
            <p14:sldId id="563"/>
            <p14:sldId id="564"/>
            <p14:sldId id="565"/>
            <p14:sldId id="566"/>
            <p14:sldId id="567"/>
            <p14:sldId id="539"/>
          </p14:sldIdLst>
        </p14:section>
        <p14:section name="추가 기능 및 시연" id="{1CEC3540-4BAD-4F27-8A1C-463F4E50036E}">
          <p14:sldIdLst>
            <p14:sldId id="477"/>
            <p14:sldId id="516"/>
            <p14:sldId id="514"/>
            <p14:sldId id="517"/>
            <p14:sldId id="498"/>
            <p14:sldId id="499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939393"/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>
        <p:scale>
          <a:sx n="75" d="100"/>
          <a:sy n="75" d="100"/>
        </p:scale>
        <p:origin x="1878" y="57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831C-AD3F-38F6-53B0-3E1EA6B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9E15E-8462-D2F3-BDCA-03B2D8C284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DDF033-4558-F0E1-42CD-D84F1BA0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3FBB614-7C99-BD90-B53D-51A328AC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8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122E-AC6A-88EC-5B4F-470AA4C1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DA1F18-B9AB-5071-66C6-FF713EE587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60124F5-DEC7-4F20-8C9F-D9E84337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E6C5ABD-B54E-BDF8-0F36-2080CDB10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35A-C65B-F230-E27D-F9F08A17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FED5B8-CD00-FCD8-F5CC-F63CC77D9F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8861D42-3B8E-731E-72DA-65CBBDCD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AF8895A-EFEE-897C-704B-84AEB2FFF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7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EC26-0C97-60AF-BF44-528E374D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E87577-6763-90E3-28A2-E777AD9BE9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7E1126-FF8E-CD3D-0A8F-4C3C9A4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EF466A-B82E-FAEB-01F4-DA4894E8E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6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FECC6-6C1B-F172-63C6-0D25D197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4C54083-BCD3-4E27-9605-4C25D2A60B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84A0FAD-67E3-6441-CFA8-9D3551FD6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5B0A87A-8242-2DB1-63B6-2EB3A7263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87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8AC2-C930-8D41-F494-6CD8BD76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EF23833-C4D4-E750-E303-999E95ECE05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EB19A-57A8-6D1B-84D9-C2994985F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2E554BD-CCD9-6120-E613-746460E12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46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8105-D164-88EF-55AB-66B31AC7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44E0238-9470-333C-9779-8B63312185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44BDCF7-AA0B-2D0B-7AB4-8B98A23DF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BDC4C6F-52C5-0AC7-65A6-67B0CA7A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9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4EE9-017C-E290-AFDC-7D3A9809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B68509-B955-94E5-19F4-ED18AFF6CA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EDA4-FA16-7E20-B6E2-70CBC16BE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EE10891-E546-64EC-CC33-31B35B03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5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FB7E-B00E-8430-E749-A3B3CDB0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59ED41-8F60-5068-1038-98B5345293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C81F92-078D-936E-7BB2-43849364E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639956-B65D-1BFD-C15C-4E8D050A4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962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4660-158A-AC7F-D27B-65CCE9D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8C473B-9B4E-F91E-0EE3-6A3300E28D4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1B0B117-6B26-17C4-18EE-A85950C3B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CC473D8-5206-DD6F-7A09-82B16FBE2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5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477A-92C8-5F6D-E246-9344B175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C73F62A-E170-7FF2-997F-1A83863E7C2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2E33C9E-B976-8DFC-8E8E-F6F732762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21394F-D301-BC15-60FA-CD7B6070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682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E08-4287-B679-1F4B-D5EBCD74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D84B655-3B9F-21FA-443B-7FF8520F66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4B284A-96A6-9048-A888-5A85773EF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D2D1E67-13AB-176F-D229-AA805C3EE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5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D83-41AB-AC23-8767-7EC93CE2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A87E727-6BFF-4DD8-271C-FE49DCA160B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DDB350A-72AA-0EF0-EC8D-1DA38EBB7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59135B-697C-B466-401A-C870C5AA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632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B3082-A233-C279-946A-E9BCEDC1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2BEA61-CA4F-631E-1307-54AC22BE6B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BC47008-47B6-A0F0-52B5-9DD6320C7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8487068-6DF0-A453-072E-DDD151AE2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99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2D89E-27BD-A12D-8B53-1008CB2E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B03B4-B5DA-6FCC-D847-606D87EEE23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683CF91-92E6-D330-CBDF-FE6D37FB1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8AC25DF-93D7-2957-744A-B1863892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9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639878" y="1716095"/>
            <a:ext cx="545612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97ABE0-AFD8-A85E-D4DE-F7C6849B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3" y="1770969"/>
            <a:ext cx="5162181" cy="3829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AF42AF-8FA8-DD85-5607-C2420097607A}"/>
              </a:ext>
            </a:extLst>
          </p:cNvPr>
          <p:cNvGrpSpPr/>
          <p:nvPr/>
        </p:nvGrpSpPr>
        <p:grpSpPr>
          <a:xfrm>
            <a:off x="919953" y="2240204"/>
            <a:ext cx="4775998" cy="607445"/>
            <a:chOff x="6227337" y="2193050"/>
            <a:chExt cx="4775998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F5DB7EFA-D4E1-F7E9-B9DC-1BF307084222}"/>
                </a:ext>
              </a:extLst>
            </p:cNvPr>
            <p:cNvSpPr txBox="1"/>
            <p:nvPr/>
          </p:nvSpPr>
          <p:spPr>
            <a:xfrm>
              <a:off x="6746097" y="2228672"/>
              <a:ext cx="425723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전략 지원 서비스인만큼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결과를 활용하여 종목 추천 기능 구현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34A25E-19DB-FEF9-B976-CF650E02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C9B824-C532-382B-A76B-C87735BB118C}"/>
              </a:ext>
            </a:extLst>
          </p:cNvPr>
          <p:cNvGrpSpPr/>
          <p:nvPr/>
        </p:nvGrpSpPr>
        <p:grpSpPr>
          <a:xfrm>
            <a:off x="919953" y="3104951"/>
            <a:ext cx="4996406" cy="401978"/>
            <a:chOff x="6227337" y="2193050"/>
            <a:chExt cx="499640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B80B11A8-C0B3-8B67-9272-FC9D3568F1D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유클리드 거리 기반 종목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480266AF-D1C3-2243-A267-C681B792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2C5D2-C63E-1527-D835-1DD98433DE74}"/>
              </a:ext>
            </a:extLst>
          </p:cNvPr>
          <p:cNvGrpSpPr/>
          <p:nvPr/>
        </p:nvGrpSpPr>
        <p:grpSpPr>
          <a:xfrm>
            <a:off x="919953" y="3764231"/>
            <a:ext cx="4996406" cy="607445"/>
            <a:chOff x="6227337" y="2193050"/>
            <a:chExt cx="499640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618793-9F57-3001-3B65-55D809614C4C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평균 지점에서 유클리드 거리가 가장 멀리 떨어진 종목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F1267AB-2F81-56B2-000F-31EEBE00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8890D-F986-60CD-0486-8C4772A57763}"/>
              </a:ext>
            </a:extLst>
          </p:cNvPr>
          <p:cNvGrpSpPr/>
          <p:nvPr/>
        </p:nvGrpSpPr>
        <p:grpSpPr>
          <a:xfrm>
            <a:off x="919953" y="4628978"/>
            <a:ext cx="4996406" cy="607445"/>
            <a:chOff x="6227337" y="2193050"/>
            <a:chExt cx="4996406" cy="607445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DD58F7B4-F3FC-72DD-B133-42A39334ED84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를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차원으로 표시한 데이터 좌표 기준 거리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E23D3E4F-93F8-4B08-CA19-5B062B446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10F0FB-1C73-AE44-3231-EFB2AB38AAC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E84AE4-0F09-0789-2D54-436123189DFB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283E31C5-FA0B-F2AA-6553-FA4E159DA03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335976" y="1823265"/>
            <a:ext cx="5874324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997" y="2682161"/>
            <a:ext cx="1058644" cy="10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9413475" y="4621505"/>
            <a:ext cx="1203307" cy="1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7653149" y="4857270"/>
            <a:ext cx="1316163" cy="12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4BF15-F8B5-97EB-88D3-972B4EC24B3A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6FACA-0AAC-DDB7-1703-4A2CC0BD969C}"/>
              </a:ext>
            </a:extLst>
          </p:cNvPr>
          <p:cNvGrpSpPr/>
          <p:nvPr/>
        </p:nvGrpSpPr>
        <p:grpSpPr>
          <a:xfrm>
            <a:off x="6470337" y="3198640"/>
            <a:ext cx="5385686" cy="1289443"/>
            <a:chOff x="5849257" y="4149477"/>
            <a:chExt cx="5774957" cy="1382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87E5E1B-6410-2697-A2C7-1B7F308A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257" y="4149477"/>
              <a:ext cx="3801005" cy="41915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DB203F-9803-4008-E619-DFC245B7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2745" y="4390348"/>
              <a:ext cx="3801005" cy="419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872E4E-3737-471E-621E-AEAA46FE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233" y="4631219"/>
              <a:ext cx="3801005" cy="4191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0DF61B-BB9F-BC46-0BC5-796CFA363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721" y="4872090"/>
              <a:ext cx="3801005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A2DBC-3728-1C66-6B1F-EB63B200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3209" y="5112961"/>
              <a:ext cx="3801005" cy="419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899A5-AE11-643D-FB99-758ABB9B438F}"/>
              </a:ext>
            </a:extLst>
          </p:cNvPr>
          <p:cNvGrpSpPr/>
          <p:nvPr/>
        </p:nvGrpSpPr>
        <p:grpSpPr>
          <a:xfrm>
            <a:off x="704618" y="2291113"/>
            <a:ext cx="5144638" cy="607445"/>
            <a:chOff x="6227337" y="2193050"/>
            <a:chExt cx="5144638" cy="607445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CA63C5C4-23F0-BCC7-687E-1994F489D0F1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거리 측정 시 다소 추상적인 종목 추천이 된다고 판단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FCECF060-6E0F-E4FE-B889-3E33F9F6A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39DA7-E59D-B2DA-68B5-41FFA8A2806B}"/>
              </a:ext>
            </a:extLst>
          </p:cNvPr>
          <p:cNvGrpSpPr/>
          <p:nvPr/>
        </p:nvGrpSpPr>
        <p:grpSpPr>
          <a:xfrm>
            <a:off x="704618" y="3427880"/>
            <a:ext cx="5209878" cy="1807774"/>
            <a:chOff x="6227337" y="2193050"/>
            <a:chExt cx="5209878" cy="1807774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15D0BC-13E0-A5B2-826E-23F31F037CA2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처리를 하니 대형주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(APPL, TSLA)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들이 빠지는 현상이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 추천 기능인데 빠지는 종목이 있는 것이 사용자 관점에서 옳지 않다고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if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문을 이용해 이상치 데이터를 받으면 이상치를 포함해서 추천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아니면 이상치 데이터 제외한 거리로 추천 하는 방안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논리가 맞지 않아 기각</a:t>
              </a:r>
              <a:endPara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D0F06B6-72FF-DCF9-3FB1-F42139F0C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824721-FA01-2BBE-B6F3-9F1F7BF3F81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434D70-FC60-9295-474D-654A9B56F4B0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17AB9029-B811-82AC-96A8-0706FE0419B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7E0F-C5EB-3FAB-186F-ED930F51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1E68C1-4E4E-9F67-CFCE-AC288B139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682FF8-D7DA-0045-C4EB-9A6CFFC60770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1FA6D-703D-23C2-F85E-3EB27C80020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E7DF-2AA2-438F-3C1A-E6DA9C2004D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EEFD4DA-8D9A-BF03-54A3-F3532EC2095C}"/>
              </a:ext>
            </a:extLst>
          </p:cNvPr>
          <p:cNvSpPr/>
          <p:nvPr/>
        </p:nvSpPr>
        <p:spPr>
          <a:xfrm>
            <a:off x="1170878" y="1823265"/>
            <a:ext cx="9850243" cy="341082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6EC0D-58AE-3BCE-8A00-BAAD6F8D7CCC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D1949-2D29-D361-D488-A40E7840E36F}"/>
              </a:ext>
            </a:extLst>
          </p:cNvPr>
          <p:cNvGrpSpPr/>
          <p:nvPr/>
        </p:nvGrpSpPr>
        <p:grpSpPr>
          <a:xfrm>
            <a:off x="1717340" y="3311122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0E88818-97B5-2607-105B-FDC245458072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D097FFB-9763-17EC-0EB5-6A4736A0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F2E534-E564-3461-7F8D-8BF3CCF502C7}"/>
              </a:ext>
            </a:extLst>
          </p:cNvPr>
          <p:cNvGrpSpPr/>
          <p:nvPr/>
        </p:nvGrpSpPr>
        <p:grpSpPr>
          <a:xfrm>
            <a:off x="1717340" y="4156256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08511C-E8A8-E093-65C7-6ED41FFAC216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7BEE248-1B95-2E21-0C34-A2341B4C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3002E9-3DE7-6FAA-ED98-E25DEDA33819}"/>
              </a:ext>
            </a:extLst>
          </p:cNvPr>
          <p:cNvGrpSpPr/>
          <p:nvPr/>
        </p:nvGrpSpPr>
        <p:grpSpPr>
          <a:xfrm>
            <a:off x="1717340" y="2465988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8D42D39-3DFB-5A5C-C618-7DA5FFBC84AF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B966901-A25D-9CA5-4CF8-282B3351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52E3E5-E0D0-573E-1A1A-2E0AC63BD0DB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0B934D-D861-5BC8-E5F5-224B37E1FB9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CDDB470B-6BD6-8D57-A3F6-74C984B3497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2CF4-FFF5-FD8E-6704-643805C7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CC8CF5E-C0ED-26DD-D0EF-4684D9CF165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5F2606-6549-7121-9B94-A2C7AA37150A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1481CA-4183-8CCC-D885-96A155AA54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561E-D2A6-DB3F-02FE-602CE96299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09D4DF6-B204-EF4D-9DBD-53412EF0994B}"/>
              </a:ext>
            </a:extLst>
          </p:cNvPr>
          <p:cNvSpPr/>
          <p:nvPr/>
        </p:nvSpPr>
        <p:spPr>
          <a:xfrm>
            <a:off x="1046866" y="1823265"/>
            <a:ext cx="10098268" cy="394135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9C32A-32EE-DB10-0F34-337F30686C0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성능 향상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A39C5F-E91E-2025-4D82-DDB84D0793E8}"/>
              </a:ext>
            </a:extLst>
          </p:cNvPr>
          <p:cNvGrpSpPr/>
          <p:nvPr/>
        </p:nvGrpSpPr>
        <p:grpSpPr>
          <a:xfrm>
            <a:off x="1543235" y="2269345"/>
            <a:ext cx="5144638" cy="401978"/>
            <a:chOff x="6227337" y="2193050"/>
            <a:chExt cx="5144638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EDF0BF39-88BF-2760-6BD0-F98FD881762E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거리 기반 뿐만 아니라 클러스터의 정보가 이용되어야 한다고 판단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D320317A-C810-CE2B-A752-BABACEB2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85F1E-A37B-5657-FF25-F69F8BA31831}"/>
              </a:ext>
            </a:extLst>
          </p:cNvPr>
          <p:cNvGrpSpPr/>
          <p:nvPr/>
        </p:nvGrpSpPr>
        <p:grpSpPr>
          <a:xfrm>
            <a:off x="1543235" y="2944259"/>
            <a:ext cx="5209878" cy="607445"/>
            <a:chOff x="6227337" y="2193050"/>
            <a:chExt cx="5209878" cy="607445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C929F8-1E73-700A-9973-1065CE939408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사용자가 선택한 종목 클러스터 개수를 반영하여 추천할 수 있도록 수정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1F966679-CEE8-0CC6-7FB4-506EEAAD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802B40-598F-955F-1BB9-6A36468701CD}"/>
              </a:ext>
            </a:extLst>
          </p:cNvPr>
          <p:cNvGrpSpPr/>
          <p:nvPr/>
        </p:nvGrpSpPr>
        <p:grpSpPr>
          <a:xfrm>
            <a:off x="1543235" y="3824641"/>
            <a:ext cx="8807682" cy="1507692"/>
            <a:chOff x="6227337" y="2193050"/>
            <a:chExt cx="8807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8A2E1E5-C489-8497-6FAF-8D60EB9BDDF6}"/>
                </a:ext>
              </a:extLst>
            </p:cNvPr>
            <p:cNvSpPr txBox="1"/>
            <p:nvPr/>
          </p:nvSpPr>
          <p:spPr>
            <a:xfrm>
              <a:off x="6746096" y="2228672"/>
              <a:ext cx="8288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e.g.)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존재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각각에서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종목 선택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종목의 평균 지점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가장 적게 선택된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2, 3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클러스터에서 평균 지점과 거리가 가장 먼 것을 추천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2CE01ED-C0CD-FB9B-AB86-A302ED3E9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B831C-FC56-F572-F9CA-CEDFA5A43710}"/>
              </a:ext>
            </a:extLst>
          </p:cNvPr>
          <p:cNvSpPr txBox="1"/>
          <p:nvPr/>
        </p:nvSpPr>
        <p:spPr>
          <a:xfrm>
            <a:off x="1046866" y="6056809"/>
            <a:ext cx="772128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→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즉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항상 우선순위를 선택된 클러스터 개수가 가장 적은 쪽으로 구현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1520F1-2828-F06B-1701-205BA8A250B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A590C4-B688-C7C3-D86E-F43CDDCE23C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262AFEF2-EEB0-7743-25D1-822350A0AAA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97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573214" y="1716095"/>
            <a:ext cx="5689934" cy="329835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871701" y="2089244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클러스터링의 결과가 일반 사용자에게는 친숙하지 않을 수 있다는 문제점 제시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696178-8E03-A3A2-08B2-DE6EF22392D6}"/>
              </a:ext>
            </a:extLst>
          </p:cNvPr>
          <p:cNvGrpSpPr/>
          <p:nvPr/>
        </p:nvGrpSpPr>
        <p:grpSpPr>
          <a:xfrm>
            <a:off x="6602688" y="2330735"/>
            <a:ext cx="4846015" cy="2467063"/>
            <a:chOff x="1741885" y="4611991"/>
            <a:chExt cx="5844521" cy="29753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3400DA-491A-435A-FE5A-C24B049D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885" y="4611991"/>
              <a:ext cx="5844521" cy="29753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3B4C66-6520-008A-61C8-BC1E12F46806}"/>
                </a:ext>
              </a:extLst>
            </p:cNvPr>
            <p:cNvSpPr/>
            <p:nvPr/>
          </p:nvSpPr>
          <p:spPr>
            <a:xfrm>
              <a:off x="4933950" y="4850597"/>
              <a:ext cx="2528829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164D4-9C32-C1B3-BE52-EA9882EBFCA2}"/>
              </a:ext>
            </a:extLst>
          </p:cNvPr>
          <p:cNvGrpSpPr/>
          <p:nvPr/>
        </p:nvGrpSpPr>
        <p:grpSpPr>
          <a:xfrm>
            <a:off x="871701" y="3076150"/>
            <a:ext cx="5314096" cy="607445"/>
            <a:chOff x="6227337" y="2193050"/>
            <a:chExt cx="5314096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522F48-091F-B1CD-D06E-67B3AA450BB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사용자의 직관적인 이해를 돕기 위해 분산 투자 점수화 구현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점수화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79F60E99-1D2A-BFE1-AF39-C9282250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A846F-5ABC-5ED5-E49C-A48AF8B89C43}"/>
              </a:ext>
            </a:extLst>
          </p:cNvPr>
          <p:cNvGrpSpPr/>
          <p:nvPr/>
        </p:nvGrpSpPr>
        <p:grpSpPr>
          <a:xfrm>
            <a:off x="871701" y="4063056"/>
            <a:ext cx="5314096" cy="607445"/>
            <a:chOff x="6227337" y="2193050"/>
            <a:chExt cx="531409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4CC2044D-F4C6-18D8-D87B-26638E9671F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클러스터 분포 기반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 좌표상 분포 기반 점수화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41E1A36A-1526-F30C-2A5F-54CF1B78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A1A70-ACB9-B1BC-3921-2E3D4275EB2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C3ECF-5F61-7885-E2EC-9445FC58040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768BD8A7-B02B-B058-43AE-F4D534165CF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082-426C-A331-B001-2B9E1D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7260F227-43B3-5C2A-6A27-A87AE48B540E}"/>
              </a:ext>
            </a:extLst>
          </p:cNvPr>
          <p:cNvSpPr/>
          <p:nvPr/>
        </p:nvSpPr>
        <p:spPr>
          <a:xfrm>
            <a:off x="1170878" y="1823265"/>
            <a:ext cx="9850243" cy="406884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FC7C70-D441-D78C-26B8-A494FCAB44E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7D22EB-7F19-4B4E-77F1-C74BD80942F8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2784-305C-45A4-5369-7BAEC636DD3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8304-610C-96AA-52A6-6B84FB808C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E6A6A3-8531-506C-42E3-77A3D69420FF}"/>
              </a:ext>
            </a:extLst>
          </p:cNvPr>
          <p:cNvGrpSpPr/>
          <p:nvPr/>
        </p:nvGrpSpPr>
        <p:grpSpPr>
          <a:xfrm>
            <a:off x="1638619" y="2266225"/>
            <a:ext cx="8914762" cy="401978"/>
            <a:chOff x="6227337" y="2193050"/>
            <a:chExt cx="89147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400B6B-F926-DD3F-2A92-443647F1C27F}"/>
                </a:ext>
              </a:extLst>
            </p:cNvPr>
            <p:cNvSpPr txBox="1"/>
            <p:nvPr/>
          </p:nvSpPr>
          <p:spPr>
            <a:xfrm>
              <a:off x="6746096" y="2228672"/>
              <a:ext cx="839600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 로직과 마찬가지로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종목 간 거리 측정 시 정보를 충분히 담지 못한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부정확한 결과가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3B69367-7017-15F7-BE6D-8B2B0F041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106B45-348C-CEFA-61B4-1A24D1F899F2}"/>
              </a:ext>
            </a:extLst>
          </p:cNvPr>
          <p:cNvGrpSpPr/>
          <p:nvPr/>
        </p:nvGrpSpPr>
        <p:grpSpPr>
          <a:xfrm>
            <a:off x="1638619" y="3162355"/>
            <a:ext cx="5314096" cy="401978"/>
            <a:chOff x="6227337" y="2193050"/>
            <a:chExt cx="531409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4BB838AE-C6E9-7D0F-C2D3-7E2B03D3C7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이상치 처리를 하니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처리된 종목을 선택했을 땐 점수 확인이 불가능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B571C7A1-5D22-0A4A-9A50-639CEA937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49224C-C1A4-003D-4143-2E948E88544C}"/>
              </a:ext>
            </a:extLst>
          </p:cNvPr>
          <p:cNvGrpSpPr/>
          <p:nvPr/>
        </p:nvGrpSpPr>
        <p:grpSpPr>
          <a:xfrm>
            <a:off x="1638619" y="4058485"/>
            <a:ext cx="7800349" cy="401978"/>
            <a:chOff x="6227337" y="2193050"/>
            <a:chExt cx="7800349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68A22-E0D8-25A1-6D44-A42B088D606E}"/>
                </a:ext>
              </a:extLst>
            </p:cNvPr>
            <p:cNvSpPr txBox="1"/>
            <p:nvPr/>
          </p:nvSpPr>
          <p:spPr>
            <a:xfrm>
              <a:off x="6746096" y="2228672"/>
              <a:ext cx="728159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점수이므로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사용자의 종목별 투자 비율이 중요하다고 판단되는데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이를 반영하지 못함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A03D5D1-E745-883C-B4DB-48F1FD89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FF6F5F-5F8A-034A-A0A8-CA746699BC62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D5C1F0-0BA5-AD56-563D-C3BADAC4DA75}"/>
              </a:ext>
            </a:extLst>
          </p:cNvPr>
          <p:cNvGrpSpPr/>
          <p:nvPr/>
        </p:nvGrpSpPr>
        <p:grpSpPr>
          <a:xfrm>
            <a:off x="1638619" y="4954616"/>
            <a:ext cx="8673881" cy="401978"/>
            <a:chOff x="6227337" y="2193050"/>
            <a:chExt cx="8673881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B0B57D1F-8A33-61FC-0F63-39CA403D3E9D}"/>
                </a:ext>
              </a:extLst>
            </p:cNvPr>
            <p:cNvSpPr txBox="1"/>
            <p:nvPr/>
          </p:nvSpPr>
          <p:spPr>
            <a:xfrm>
              <a:off x="6746096" y="2228672"/>
              <a:ext cx="81551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분포 점수 산정 로직에서 아무리 동일한 비율의 클러스터 수가 선택되어도 최대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0.75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나오는 오류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89CB9-77F0-E865-EA95-2BFA9E7F7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E4C1FB-D3A3-A0E3-4713-2044A0F87F21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C72C81-CB03-5BE7-6467-96F95C4CECF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12C6C63B-D86C-C502-B132-80742C9590A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387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0D9D-08F4-264B-5336-62F3F5F6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E34C92E-44F7-6E17-0D0B-1BE63B67D03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C17B5D-A944-1255-C2CF-CCFB7B1EBF1D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4EC9D7-32BF-744D-FF6E-0D2E0724865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81A81-F81C-7032-98F8-FC0719DAA94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1FF218-1661-547F-CF3B-0A3AE9FAA1B4}"/>
              </a:ext>
            </a:extLst>
          </p:cNvPr>
          <p:cNvSpPr/>
          <p:nvPr/>
        </p:nvSpPr>
        <p:spPr>
          <a:xfrm>
            <a:off x="1170878" y="1823265"/>
            <a:ext cx="9850243" cy="42283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637E-3FA2-F06C-B944-C153BC9A2DC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04CE4-4071-8874-01FF-3990562C06E1}"/>
              </a:ext>
            </a:extLst>
          </p:cNvPr>
          <p:cNvGrpSpPr/>
          <p:nvPr/>
        </p:nvGrpSpPr>
        <p:grpSpPr>
          <a:xfrm>
            <a:off x="1727172" y="2967223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38746FAF-06D0-50A8-69E5-D27D51F0D7E6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186BC85-A4F3-D1B5-9117-D6C602D5E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7A77B6-A4BE-579B-87E4-4B61A08C1622}"/>
              </a:ext>
            </a:extLst>
          </p:cNvPr>
          <p:cNvGrpSpPr/>
          <p:nvPr/>
        </p:nvGrpSpPr>
        <p:grpSpPr>
          <a:xfrm>
            <a:off x="1727172" y="3731515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F5089912-AA47-43C4-3F7C-0725EE84F6C9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F7D7705-E632-5544-021D-834277EA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1D459-8949-7D3F-C469-A8B34A4FFF2D}"/>
              </a:ext>
            </a:extLst>
          </p:cNvPr>
          <p:cNvGrpSpPr/>
          <p:nvPr/>
        </p:nvGrpSpPr>
        <p:grpSpPr>
          <a:xfrm>
            <a:off x="1727172" y="2202931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EDF3809-298E-30D1-37D5-8D1BD95C3E5B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E776472-C206-6733-81B6-CCCA5CD2D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309109-3972-3100-C795-01F97C47D47E}"/>
              </a:ext>
            </a:extLst>
          </p:cNvPr>
          <p:cNvGrpSpPr/>
          <p:nvPr/>
        </p:nvGrpSpPr>
        <p:grpSpPr>
          <a:xfrm>
            <a:off x="1727172" y="4495807"/>
            <a:ext cx="7977266" cy="401978"/>
            <a:chOff x="6227337" y="2409316"/>
            <a:chExt cx="797726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FF80828-370A-4F7B-7C55-DEB51D01E35C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비율을 가중치로 두어 점수화 로직에 반영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43524F22-87C5-A70E-E501-A510605A1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65548-00F2-B7C4-14CA-235A68A1A6F3}"/>
              </a:ext>
            </a:extLst>
          </p:cNvPr>
          <p:cNvGrpSpPr/>
          <p:nvPr/>
        </p:nvGrpSpPr>
        <p:grpSpPr>
          <a:xfrm>
            <a:off x="1727172" y="5160593"/>
            <a:ext cx="7977266" cy="607445"/>
            <a:chOff x="6227337" y="2409316"/>
            <a:chExt cx="7977266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95120AE7-118D-4B2D-066A-65E7567F7717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클러스터별 비중의 제곱합을 구한 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빼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균등성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점수를 산출하고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점수를 최대 점수로 나누어 정규화 함으로써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0~1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사이 점수를 가지게 됨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22FA886-3A69-1E69-C93F-024FB1BBD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E75FEB-A98C-CECA-335D-AEE3AE40D56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EB8C95-D21A-DB71-DCE1-65F812CAF6D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04A739A4-2B25-5AFC-4D1A-F6547E739D7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01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E673F7-1156-F1D8-D053-DC3B1C32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41" y="2552820"/>
            <a:ext cx="5023561" cy="25117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6E4B8-D96F-19BF-30AF-D907F2D2C280}"/>
              </a:ext>
            </a:extLst>
          </p:cNvPr>
          <p:cNvSpPr txBox="1"/>
          <p:nvPr/>
        </p:nvSpPr>
        <p:spPr>
          <a:xfrm>
            <a:off x="420688" y="3347045"/>
            <a:ext cx="6157912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Python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기반 시계열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프레임워크로 전략을 구현하여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>
              <a:solidFill>
                <a:srgbClr val="002060"/>
              </a:solidFill>
              <a:latin typeface="Pretendard"/>
              <a:ea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그 전략을 이용해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후 결과를 분석하는 오픈소스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9ECE-0E37-53DE-200E-D10C2B74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6526D2C-D252-E379-A627-36E30B1D219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029A7C-B2C2-CE45-4677-E0F8381908ED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CD79D6-DF14-0CFE-81D2-ADA14493D0A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54AA6-A56E-2B1C-B244-219711C02F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A6D66F-4212-7D94-3E24-AC28149F2D64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44F6C-AD74-B1F4-4413-532660FD0E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F0D279-5DB7-685B-215D-01F98968CB8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03F4DD4-073F-D769-1FF7-F8B18CFA58B0}"/>
              </a:ext>
            </a:extLst>
          </p:cNvPr>
          <p:cNvSpPr/>
          <p:nvPr/>
        </p:nvSpPr>
        <p:spPr>
          <a:xfrm>
            <a:off x="573214" y="1716095"/>
            <a:ext cx="10920696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37662E-E344-D54C-23EA-2293872CC54F}"/>
              </a:ext>
            </a:extLst>
          </p:cNvPr>
          <p:cNvGrpSpPr/>
          <p:nvPr/>
        </p:nvGrpSpPr>
        <p:grpSpPr>
          <a:xfrm>
            <a:off x="1074659" y="1931785"/>
            <a:ext cx="10042682" cy="1507692"/>
            <a:chOff x="6227337" y="2193050"/>
            <a:chExt cx="10042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76B491E-54AF-FCC6-2CB5-E4EB15790D74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주요 장점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직관적인 전략 구현 구조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클래스를 통해 조건 기반 매매 전략을 간결하게 구현 가능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유연한 데이터 입력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CSV, Pandas, YahooFinance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형식 지원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시뮬레이션 환경 제공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자본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슬리피지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수수료 등 실제와 유사한 환경 세팅 가능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성과 분석 도구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(Analyzer)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Sharpe Ratio , MDD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지표 제공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ED9B104-B19D-E243-375B-8AD3CFC8E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C7F4A3-D6EF-9066-DF2D-600EA4A8AF53}"/>
              </a:ext>
            </a:extLst>
          </p:cNvPr>
          <p:cNvGrpSpPr/>
          <p:nvPr/>
        </p:nvGrpSpPr>
        <p:grpSpPr>
          <a:xfrm>
            <a:off x="1074659" y="3701591"/>
            <a:ext cx="10042682" cy="1807774"/>
            <a:chOff x="6227337" y="2193050"/>
            <a:chExt cx="10042682" cy="1807774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BD567DD-F1FF-60A1-D08F-F1C57528661A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작동 방식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flow)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feed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데이터 전달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Strategy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전략 설정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Cerebro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전체 컨트롤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Broker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통한 초기자산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수수료 설정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결과 분석을 하는 구조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4CFEA3-7CCB-50D4-930D-E1F8A2204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191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F19A-BC42-852D-19F8-83F6718C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EBBEF9-5B23-22B7-8E8A-2C49CD35EB6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2C12FB-9A42-7A96-E61F-7478A507159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88185D-8AB8-8CBE-9C40-2FB4D0B3FDA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8376D-FEB2-A31B-18A8-7044A8868DA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63EC17-2BA3-9D58-C8D5-85CE80BC205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A88BC26-8790-B089-4BD8-88C60F79D2CB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C5CD181-6F35-BAFC-8015-AB9F416538C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BD0F3F1-CDF9-EFC5-AAAB-B08BE2F0028B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B88A6B-13AC-D1D0-E985-53C19F913A23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A8EE119-6A8F-8E15-271C-E2A1AC8B0C01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95C8CE-E14E-B192-3B6D-3F8B055A6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191139-12A0-460C-1933-E68EB7013E0F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3D9E7B0-D19C-DE2E-AE5D-E67027251D33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41B54D91-0D76-9564-C97F-09A644689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9A2668-7C05-47A7-E895-00A23C1B8925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DD39E0-525D-0C38-5A59-C62AA160BFCB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6572E08-763F-11D4-1EB1-3CAC6DFB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FF5193-04DA-2BB0-D08E-D75D1DCD75E1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858FD57F-5C58-D4AA-7589-8EC5330221D5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04E66768-83D4-74F9-7A55-24324E24E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256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시간이 매우 길고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부하 환경에서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(iteration)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완료가 불가능할 정도로 느림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응답시간이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20~40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매우 긴 상태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33.33%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4,764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474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(33%)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은 정상 예외 케이스라면 큰 문제 아님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절반의 요청이 실패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절반이 실패</a:t>
              </a:r>
              <a:b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</a:b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(HTTP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응답속도는 무난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385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복잡한 클러스터 분석 케이스에서 성능 저하 발생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→ 알고리즘 최적화 필요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전반적인 안정성은 우수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26,587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2,653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CC33-4E4B-ADD7-1104-F82DBF6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BD6DB2D-B477-5691-0907-7D25AEE1F2B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2123E-9A53-B308-B25F-50F651CC271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D3F514-A2B2-3EB9-3717-EC9052F9F0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8BE7F-C1A4-BBF5-68BB-E9B1EE68C4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12C0E3-5CF3-8E5E-0E63-14568124C291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9BA7C11-5FB2-A5BC-EAAD-5FC7662C8EE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8517A34-3B76-B83C-64E9-B47A6E6077C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A23B66-28E0-EAAB-3A50-15065FE3A503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8CB7DBE-329B-87E4-5698-A66FB873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13" y="1916614"/>
            <a:ext cx="5277173" cy="4613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1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193794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86990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75148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33" y="4857958"/>
            <a:ext cx="3114227" cy="798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B8CC-4F39-D2EE-A6DD-3C6AD972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C3F6D5C-2631-F460-0D72-FDD948E61A8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5A15C5-44D8-126C-8732-204E498874C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44E4F6-9D2D-EB2E-7519-CF98553677A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40B4-0E00-265C-02E7-3F631477CA8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4F993A-63AB-5242-DC4B-88D09F7AF9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3F7B804-3862-9991-CEFF-1AEEB17DF06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4BE06B-6E21-1048-C22B-ACE1D0656AF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A368A5F-5AC9-CB0A-37A7-113EBD52F990}"/>
              </a:ext>
            </a:extLst>
          </p:cNvPr>
          <p:cNvSpPr/>
          <p:nvPr/>
        </p:nvSpPr>
        <p:spPr>
          <a:xfrm>
            <a:off x="464730" y="1995528"/>
            <a:ext cx="5424793" cy="406114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10E3-3BC7-1385-E5C9-0CD8BA75C1C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C48BBB7-84B5-C129-F3B5-9FEEDB227A3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E2A1BB68-8E41-5E2D-D408-C59EC3CB8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621707-28A3-F3E9-3699-2902580E9ED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91B024-B921-04F7-294E-52809A7889DB}"/>
              </a:ext>
            </a:extLst>
          </p:cNvPr>
          <p:cNvGrpSpPr/>
          <p:nvPr/>
        </p:nvGrpSpPr>
        <p:grpSpPr>
          <a:xfrm>
            <a:off x="743552" y="3161137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8A68066-2AA0-FE18-A1BA-FE249C71F5E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(Status 422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44F3B07-5447-912F-3971-7A31A7DE5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35EC2C-61E3-1EB7-051F-325720ECFBB9}"/>
              </a:ext>
            </a:extLst>
          </p:cNvPr>
          <p:cNvGrpSpPr/>
          <p:nvPr/>
        </p:nvGrpSpPr>
        <p:grpSpPr>
          <a:xfrm>
            <a:off x="743552" y="3968689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E24EF2A-492E-A521-7F65-C6E147EF624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739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254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240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18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208%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C0562D9-80BD-0B7A-CB2B-44E429F56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6E611-8170-11DB-4F3C-CFFA0E253525}"/>
              </a:ext>
            </a:extLst>
          </p:cNvPr>
          <p:cNvGrpSpPr/>
          <p:nvPr/>
        </p:nvGrpSpPr>
        <p:grpSpPr>
          <a:xfrm>
            <a:off x="743552" y="4872165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D0396D48-C8E7-A4AC-D77D-ED7CB7F9E6A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 케이스 모두 안정적으로 처리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 속도 무난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 지연 및 처리량 한계 존재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B1997F3-E3F9-3148-3204-836C4EADB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BC2210-E9E7-2D00-E26E-D7F2C26E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82" y="1382985"/>
            <a:ext cx="5698386" cy="5171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1781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B31E-C5C4-021D-53F4-6A663757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64E3B5-47F4-44F0-F3B0-58D995ACCB5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225754-3BC7-4593-3477-D91FB3FFE22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07A4D-21E1-12AB-D898-4ED8EE0D3C4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C67A-6FFC-220B-2681-2693686EDA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0E9B0-C864-E632-7609-C75F3EA9CC5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4A9E8-31D4-C58D-8B16-5023D6420E0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C5D938-3ED9-1FED-0A13-604D5BF2C9B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E5B7F5-0C5B-8CD4-7C9E-1A9578C820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31A0CAD4-C6F7-03FC-C4CD-6EB388CCDC92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FE3735-192D-BBC1-66C0-7C9D17B8A0FB}"/>
              </a:ext>
            </a:extLst>
          </p:cNvPr>
          <p:cNvGrpSpPr/>
          <p:nvPr/>
        </p:nvGrpSpPr>
        <p:grpSpPr>
          <a:xfrm>
            <a:off x="743552" y="2185071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55CDD4C-4F45-9D21-6DC5-F9B6E393C1B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D0647F-50E6-44F4-9830-D81BA43ED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8A627-8A3C-8190-662C-B1B55DD726D5}"/>
              </a:ext>
            </a:extLst>
          </p:cNvPr>
          <p:cNvGrpSpPr/>
          <p:nvPr/>
        </p:nvGrpSpPr>
        <p:grpSpPr>
          <a:xfrm>
            <a:off x="743552" y="2870431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3E635D-B241-6EC4-63BD-BD1D33D4935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00392A9-9094-C50B-11F9-40377CA1C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493AA1-D5D0-6BF6-B2FA-EB603C5330AF}"/>
              </a:ext>
            </a:extLst>
          </p:cNvPr>
          <p:cNvGrpSpPr/>
          <p:nvPr/>
        </p:nvGrpSpPr>
        <p:grpSpPr>
          <a:xfrm>
            <a:off x="743552" y="3855873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565956D-2452-EE8E-3C52-80276F89647C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71,836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7,169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24,992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2,493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187.5%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D94CF6B-CA1E-6E48-85CA-6D091EAAC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292463-458F-0366-23EE-360AB70CC133}"/>
              </a:ext>
            </a:extLst>
          </p:cNvPr>
          <p:cNvGrpSpPr/>
          <p:nvPr/>
        </p:nvGrpSpPr>
        <p:grpSpPr>
          <a:xfrm>
            <a:off x="743552" y="4841316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2FF45AFE-D5B5-ED2A-BCC1-1FE7E73D06C2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4601833-9B80-CA22-B4FD-50380C48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910587-96BE-DE46-6734-69D18AC3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930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85C5-A62F-DECB-F81F-5214DE9D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FD87044-E05D-6930-F3DC-AF4C5763EF5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E8A4E-833E-A147-D2D1-457F3A69BC2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087A8A-F082-0BFF-3F36-EBE2CDB4453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BFA40-549C-ABB9-D232-B1ABDAF2EEB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3B834-8866-9F3D-3A7F-196A64CB343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55068D-FD79-4F04-A5DF-F6A8F30F2ED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34BA342-DF30-1DA0-C93A-C4C185C6790C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EEC52F-DB79-A473-4B84-4E2214E190AC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28F4A2-67BF-F248-53EB-483A3D8D83D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4DB20-AA8C-038D-0082-AFD8F1F53343}"/>
              </a:ext>
            </a:extLst>
          </p:cNvPr>
          <p:cNvGrpSpPr/>
          <p:nvPr/>
        </p:nvGrpSpPr>
        <p:grpSpPr>
          <a:xfrm>
            <a:off x="743552" y="2219855"/>
            <a:ext cx="4782178" cy="907527"/>
            <a:chOff x="6227337" y="2193050"/>
            <a:chExt cx="4782178" cy="907527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8E39B2CA-5F84-234B-D1AE-E8530A65C6C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전체적으로 체크 성공률은 높으나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항목에서 실패 비율이 다소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2D138CDF-02DB-B510-F72D-55A11E1FD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2D86A3-A24E-B906-6378-7467EC374A81}"/>
              </a:ext>
            </a:extLst>
          </p:cNvPr>
          <p:cNvGrpSpPr/>
          <p:nvPr/>
        </p:nvGrpSpPr>
        <p:grpSpPr>
          <a:xfrm>
            <a:off x="743552" y="3181259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A6248D8-6DE6-2B59-7283-AEEDDEA2B02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 편차가 매우 크고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A0E1D04-6E18-AF61-03A6-EB67B51F1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B73F4B-E1EA-0850-C523-A16B54388F72}"/>
              </a:ext>
            </a:extLst>
          </p:cNvPr>
          <p:cNvGrpSpPr/>
          <p:nvPr/>
        </p:nvGrpSpPr>
        <p:grpSpPr>
          <a:xfrm>
            <a:off x="743552" y="3842581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9205FAA-E769-AD82-92CF-074475A6E0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초당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2.8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60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</a:t>
              </a:r>
              <a:r>
                <a:rPr lang="en-US" altLang="ko-KR" sz="1500" dirty="0">
                  <a:solidFill>
                    <a:srgbClr val="FF0000"/>
                  </a:solidFill>
                </a:rPr>
                <a:t>∞%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999E5A78-652F-8C7A-FB59-FB94E979A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9F2E86-395A-6874-2790-0C4401ACEA4F}"/>
              </a:ext>
            </a:extLst>
          </p:cNvPr>
          <p:cNvGrpSpPr/>
          <p:nvPr/>
        </p:nvGrpSpPr>
        <p:grpSpPr>
          <a:xfrm>
            <a:off x="743552" y="4803986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475D84-03FC-C4F6-BC9B-739CB3AAA51F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및 안정성 모두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응답의 상세 로그 수집 및 유형별 개선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운영 환경에서의 반복 부하 테스트와 모니터링 강화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B919C88-5A86-2D62-740A-039ABA3A0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811852-67ED-44E9-1E6E-33EF61549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93" y="1682358"/>
            <a:ext cx="5141195" cy="4611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28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A555-F93B-5161-64E2-9C6483E4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102178-3D88-7CC8-BD84-93435F4EC23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A18C0D-69DE-09D1-CD96-3750E8E210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2A420-B43E-470F-C580-7DCD23B4B2F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2E2B4-F676-7BE7-0425-57B6AA8FF00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A6557-AF49-9D17-D572-5E5F9CFDD84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F67C1C-DAE1-B80C-1EE0-F6AD429F5E1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CA9848-76BD-469A-F02C-5D7EB841C09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86F24E-4EA8-6193-CF9C-41828F82BC4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1A0731-48D8-8D9D-A390-C8ED8B534F10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A68926-F324-5493-B297-63B09B31175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1D240D8-A4D5-1D20-E20B-4F1DFF439108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B5358DF4-E425-E069-7F96-364B6AE32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73791B-36A5-51F8-BBB9-47EE9399693A}"/>
              </a:ext>
            </a:extLst>
          </p:cNvPr>
          <p:cNvGrpSpPr/>
          <p:nvPr/>
        </p:nvGrpSpPr>
        <p:grpSpPr>
          <a:xfrm>
            <a:off x="743552" y="317913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7330175-511C-2E8E-8414-9095F93A2C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12E84BCB-3622-AC73-9AC7-5FA409E5B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F67973-6553-7AD1-4828-BFC0DECA2419}"/>
              </a:ext>
            </a:extLst>
          </p:cNvPr>
          <p:cNvGrpSpPr/>
          <p:nvPr/>
        </p:nvGrpSpPr>
        <p:grpSpPr>
          <a:xfrm>
            <a:off x="743552" y="4005336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8B369DED-26A3-A2AD-C00E-D21A2E3F17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19,031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1,898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4,764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474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300%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302FABE0-5546-25C2-11CC-9308B3E9A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0B9EE5-27F6-2531-4059-4B7B40E36CF9}"/>
              </a:ext>
            </a:extLst>
          </p:cNvPr>
          <p:cNvGrpSpPr/>
          <p:nvPr/>
        </p:nvGrpSpPr>
        <p:grpSpPr>
          <a:xfrm>
            <a:off x="743552" y="5131622"/>
            <a:ext cx="4824285" cy="607445"/>
            <a:chOff x="6227337" y="2193050"/>
            <a:chExt cx="4824285" cy="607445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11DC26D-F932-82E6-F964-FDF828B49FE9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E3E2B55-3DA1-60DA-FB45-DAF6B47E3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AABA49-096C-1FAD-AA20-FC02D6E1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9" y="1536873"/>
            <a:ext cx="5299877" cy="48495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4467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0C02-7913-D819-EE48-E6A4ED11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F1D2E76-C37A-CAF7-5F69-16E12FE5E10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668D3E-2696-C599-988C-B2EDD973E75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86AAA5-6590-0949-3DD5-804DAE9F84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CF45-7FF0-12C4-BE0B-100DDDE0FD1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58233D-545E-A8C8-C801-83F1BAA47F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8024D8-20B1-8CB7-E071-9BA3D261483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9C22EB0-20A1-220B-EC67-F6DDFF4DCD6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A656D2-703D-F844-71E2-A2A27B35DA4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4162921-F8A4-C094-03A0-BDC8FC0DA073}"/>
              </a:ext>
            </a:extLst>
          </p:cNvPr>
          <p:cNvSpPr/>
          <p:nvPr/>
        </p:nvSpPr>
        <p:spPr>
          <a:xfrm>
            <a:off x="464730" y="1995527"/>
            <a:ext cx="5424793" cy="42528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BDFA8C-8C41-766D-E894-B422D587CC25}"/>
              </a:ext>
            </a:extLst>
          </p:cNvPr>
          <p:cNvGrpSpPr/>
          <p:nvPr/>
        </p:nvGrpSpPr>
        <p:grpSpPr>
          <a:xfrm>
            <a:off x="743552" y="2214885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733E746-C9AF-BEE4-2BCA-41789CC263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7E100AB7-1A72-3856-FA36-4A9C33AF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990D8-430C-5FAF-DE5B-928360F2F6E6}"/>
              </a:ext>
            </a:extLst>
          </p:cNvPr>
          <p:cNvGrpSpPr/>
          <p:nvPr/>
        </p:nvGrpSpPr>
        <p:grpSpPr>
          <a:xfrm>
            <a:off x="743552" y="2900272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A037778B-F445-D218-5E67-C69F2BD47EE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Status 400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의도된 실패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추정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E77ADF14-C667-4146-7B4C-872EBB551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77F307-9044-FF10-A8BF-109FC47AED87}"/>
              </a:ext>
            </a:extLst>
          </p:cNvPr>
          <p:cNvGrpSpPr/>
          <p:nvPr/>
        </p:nvGrpSpPr>
        <p:grpSpPr>
          <a:xfrm>
            <a:off x="743552" y="3885741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A85834C6-C141-8503-078A-3C6F13BCAFA1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6,296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573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420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36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1399%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6B545C8-06EB-A844-FAE9-D92C93AC3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6E5F72-E1A0-495B-0988-A5D17DD5258F}"/>
              </a:ext>
            </a:extLst>
          </p:cNvPr>
          <p:cNvGrpSpPr/>
          <p:nvPr/>
        </p:nvGrpSpPr>
        <p:grpSpPr>
          <a:xfrm>
            <a:off x="743552" y="4871210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A1C60CFB-00A5-7658-A898-050B40AADD5E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정상적인 예외 처리에 의한 것으로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아님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FBE0692-940D-B1EF-F6CE-A148B2B39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1901FA-073E-D33D-3770-CC9D74A0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06" y="1457458"/>
            <a:ext cx="5562599" cy="494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625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Docs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D544D37-A731-0C3F-8832-8B583B94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7" y="1378266"/>
            <a:ext cx="5974812" cy="4792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6C3AAE16-1C53-EBCA-09EC-2979D8F61DAE}"/>
              </a:ext>
            </a:extLst>
          </p:cNvPr>
          <p:cNvSpPr/>
          <p:nvPr/>
        </p:nvSpPr>
        <p:spPr>
          <a:xfrm>
            <a:off x="534988" y="2535826"/>
            <a:ext cx="5002469" cy="248939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73359E-87D8-BFF5-D723-6C49611076BC}"/>
              </a:ext>
            </a:extLst>
          </p:cNvPr>
          <p:cNvGrpSpPr/>
          <p:nvPr/>
        </p:nvGrpSpPr>
        <p:grpSpPr>
          <a:xfrm>
            <a:off x="871065" y="2867020"/>
            <a:ext cx="4371424" cy="907527"/>
            <a:chOff x="6227337" y="2193050"/>
            <a:chExt cx="4371424" cy="907527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D177BBE4-9B05-C89D-72C6-EEEC4E7F43A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프로젝트의 기획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구조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아키텍처 등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비개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프론트엔드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백엔드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개발 이전 기획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디자인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요구사항 정의서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회고록 등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E0CF71F1-4B23-7F35-C3AE-A7D75BBCB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3D963B-3010-070E-804A-992D7D0703C2}"/>
              </a:ext>
            </a:extLst>
          </p:cNvPr>
          <p:cNvGrpSpPr/>
          <p:nvPr/>
        </p:nvGrpSpPr>
        <p:grpSpPr>
          <a:xfrm>
            <a:off x="850510" y="3978368"/>
            <a:ext cx="4371424" cy="607445"/>
            <a:chOff x="6227337" y="2193050"/>
            <a:chExt cx="4371424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4707E178-7B05-6C9F-1CEB-C3436E9A38E9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요구사항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WBS, API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명세서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디자인 관련 문서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프론트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백엔드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전용 기술 문서 등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7F9BD1B-F6ED-B546-4C2D-7D7FFBB34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41FE-EFAE-FD6D-D09E-D05CD80D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8785CF4-35BD-3E2B-2B94-312489E6CD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740A3-EC18-E971-D78F-11FD5EC615E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40EC-239B-2095-BCFA-A239CF0079F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0060B-C4E5-470B-AB79-277E048B77C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7345A-0F7F-934B-8753-F4282947142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3EE1B0-05E6-C73A-EC20-21428437637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06F5A2-58C0-C1E8-58C5-A1630CE5507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C03305-3580-E768-D4EE-AAE1283F23F6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9EF0062A-A462-72EA-3F17-CC8F7F82110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3B1624-C2DD-841E-3189-3AEDA8CC5269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E6040CD-63CE-1C22-1670-8B8A194D8F7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AE5432B-E4DD-4239-DEA8-5955A0BC3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BC0BF-4240-9791-278A-97727054D5C7}"/>
              </a:ext>
            </a:extLst>
          </p:cNvPr>
          <p:cNvGrpSpPr/>
          <p:nvPr/>
        </p:nvGrpSpPr>
        <p:grpSpPr>
          <a:xfrm>
            <a:off x="743552" y="3208170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35188B0-DFEA-427F-0FF3-0BBB725F0F7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0A04BBC-1ED6-0730-6997-34C1D33F6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7C21D2-BEC2-54AA-9BD6-A3D0EBC9BA79}"/>
              </a:ext>
            </a:extLst>
          </p:cNvPr>
          <p:cNvGrpSpPr/>
          <p:nvPr/>
        </p:nvGrpSpPr>
        <p:grpSpPr>
          <a:xfrm>
            <a:off x="743552" y="4063410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A2E752-D1E9-7FDB-9DA6-87F2D0512992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591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55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385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36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53.5%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EDE5DFB-7A86-A744-CFB8-D308D34A4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F8569-AFA7-C67C-0880-8209A7E61091}"/>
              </a:ext>
            </a:extLst>
          </p:cNvPr>
          <p:cNvGrpSpPr/>
          <p:nvPr/>
        </p:nvGrpSpPr>
        <p:grpSpPr>
          <a:xfrm>
            <a:off x="743552" y="491865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8DF2D5B-9FB9-03E3-E9A7-D2FA7993BE9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없음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복잡한 클러스터 분석 케이스에서 성능 저하 발생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BBC4B5A-5162-B7E7-A663-D98664B2E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5B3EC2-A61A-6B23-3E39-2A3799C4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536873"/>
            <a:ext cx="5598551" cy="4965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111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C3D3-9B9F-D17B-0E5E-14D4AB8D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BDC630-5E67-A89D-5C2A-35AAD69891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0621E-3622-6C5A-D6B9-EAA1D8B6E63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D04FB6-193F-6209-C62F-92E51B3D3FF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14A9B-BF9B-83BB-A35B-56D06CA4DA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DFC7C8-58E3-1F85-0F57-BEF97431AB0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95FB3C-EE08-C757-DB32-EDEE2D068F7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EC7D14F-9B4F-8FB1-1B67-BC3675DBE89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74C4C-DFAA-CA5D-C0AF-A6A54CE38C8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E653CC-5A12-30D0-A47D-8295FC870AE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4C9471-CD56-E364-4AA0-A3AB77EA380C}"/>
              </a:ext>
            </a:extLst>
          </p:cNvPr>
          <p:cNvGrpSpPr/>
          <p:nvPr/>
        </p:nvGrpSpPr>
        <p:grpSpPr>
          <a:xfrm>
            <a:off x="743552" y="2104592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8F14D2F-3B6C-1AFF-0A59-199252F9F18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98F9015-A3DE-2AC1-B186-D6004184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FD437E-FA2F-B31F-1148-79F507B6D722}"/>
              </a:ext>
            </a:extLst>
          </p:cNvPr>
          <p:cNvGrpSpPr/>
          <p:nvPr/>
        </p:nvGrpSpPr>
        <p:grpSpPr>
          <a:xfrm>
            <a:off x="743552" y="2827112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E1EDE08-76F5-45E3-247E-7C5746E087C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E03F295-765A-D3EF-CEBE-49CEEEF8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EF10CE-4B9A-FB84-8766-D028BBDA9465}"/>
              </a:ext>
            </a:extLst>
          </p:cNvPr>
          <p:cNvGrpSpPr/>
          <p:nvPr/>
        </p:nvGrpSpPr>
        <p:grpSpPr>
          <a:xfrm>
            <a:off x="743552" y="3849714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79A459FE-F893-5224-9036-96E5BF8E22A8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118,049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11,798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26,587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2,653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344%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EF585406-4488-4E18-77BA-EAE03074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C54A1A-B89D-CFF4-4AA2-4BB551367B9E}"/>
              </a:ext>
            </a:extLst>
          </p:cNvPr>
          <p:cNvGrpSpPr/>
          <p:nvPr/>
        </p:nvGrpSpPr>
        <p:grpSpPr>
          <a:xfrm>
            <a:off x="743552" y="4872315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B228451-1922-B3BD-B743-896C9C6BD7B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요구조건을 모두 완벽히 충족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A882FA1-A524-4B06-1827-30F2FDB6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B8697E-9C00-0248-64A8-FA420445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421085"/>
            <a:ext cx="5598550" cy="4965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28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테스팅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967152"/>
            <a:ext cx="10481188" cy="392494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406356"/>
            <a:ext cx="9584833" cy="607445"/>
            <a:chOff x="6227337" y="2193050"/>
            <a:chExt cx="9584833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906607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처리량이 평균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415.3%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502034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B8565A-27AE-348B-6E09-D7B2290EF593}"/>
              </a:ext>
            </a:extLst>
          </p:cNvPr>
          <p:cNvGrpSpPr/>
          <p:nvPr/>
        </p:nvGrpSpPr>
        <p:grpSpPr>
          <a:xfrm>
            <a:off x="1282427" y="4392244"/>
            <a:ext cx="9385573" cy="607445"/>
            <a:chOff x="6227337" y="2193050"/>
            <a:chExt cx="938557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83898CD-8141-C035-B50F-C1C7AD4B1595}"/>
                </a:ext>
              </a:extLst>
            </p:cNvPr>
            <p:cNvSpPr txBox="1"/>
            <p:nvPr/>
          </p:nvSpPr>
          <p:spPr>
            <a:xfrm>
              <a:off x="6746096" y="2228672"/>
              <a:ext cx="886681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많아서 더 많은 처리가 필요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0B87D46-F567-1EFE-1B43-439A3AEA0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373625" y="1641171"/>
            <a:ext cx="5519994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680605" y="2559974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680605" y="3151739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680605" y="1968209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7A2F3DD-05D8-8F7D-2191-A9CF5DF2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393"/>
            <a:ext cx="3683641" cy="4063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F2137-E12F-A561-40AB-0EE4BD1D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169" y="4050867"/>
            <a:ext cx="3146149" cy="2668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DD130-167F-4036-4BF6-DB4E707BAD24}"/>
              </a:ext>
            </a:extLst>
          </p:cNvPr>
          <p:cNvGrpSpPr/>
          <p:nvPr/>
        </p:nvGrpSpPr>
        <p:grpSpPr>
          <a:xfrm>
            <a:off x="680605" y="3743504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EBC1ED3-E7CA-9460-7E77-5539A8DFC49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선택한 종목의 섹터 정보도 제공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7D1977-8EBF-AA94-218E-11BD3A38B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C72A95-9058-3AD0-6B36-B01C76B513D3}"/>
              </a:ext>
            </a:extLst>
          </p:cNvPr>
          <p:cNvSpPr/>
          <p:nvPr/>
        </p:nvSpPr>
        <p:spPr>
          <a:xfrm>
            <a:off x="373625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674666" y="310135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누군가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하면 그 결과의 순위를 실시간으로 보여주는 기능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91E6B-CA8D-E611-6B02-61103F24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10" y="1491536"/>
            <a:ext cx="5306165" cy="42106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A25941-149F-701A-C069-44A2E75A8CC2}"/>
              </a:ext>
            </a:extLst>
          </p:cNvPr>
          <p:cNvGrpSpPr/>
          <p:nvPr/>
        </p:nvGrpSpPr>
        <p:grpSpPr>
          <a:xfrm>
            <a:off x="674666" y="3809280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280ACFE-FBB4-8292-234B-C341AAA77FF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MDD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종합하여 최고의 투자 전략을 평가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347CEF06-C02C-223C-689D-C2531C04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44203D5-8713-82A0-E812-7DDF79CA0661}"/>
              </a:ext>
            </a:extLst>
          </p:cNvPr>
          <p:cNvSpPr/>
          <p:nvPr/>
        </p:nvSpPr>
        <p:spPr>
          <a:xfrm>
            <a:off x="292074" y="2270436"/>
            <a:ext cx="5351642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534988" y="3027022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주가 그래프와 간단한 뉴스 정보를 가져와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22" y="2343181"/>
            <a:ext cx="6038719" cy="264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1A8F1-545A-8D50-BF76-ABCA642ABBD3}"/>
              </a:ext>
            </a:extLst>
          </p:cNvPr>
          <p:cNvGrpSpPr/>
          <p:nvPr/>
        </p:nvGrpSpPr>
        <p:grpSpPr>
          <a:xfrm>
            <a:off x="534988" y="3758931"/>
            <a:ext cx="5314096" cy="401978"/>
            <a:chOff x="6227337" y="2193050"/>
            <a:chExt cx="531409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A515EF51-A459-A353-B748-A2225E394433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별 그래프 출력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CF2435B3-1CBD-B2E0-D3AD-2A77A099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31F8C01-8764-9336-31C9-F762D1037344}"/>
              </a:ext>
            </a:extLst>
          </p:cNvPr>
          <p:cNvSpPr/>
          <p:nvPr/>
        </p:nvSpPr>
        <p:spPr>
          <a:xfrm>
            <a:off x="251882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660161" y="2914546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간단한 뉴스 감정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40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809F2-6045-A868-0510-9A868EC5E52A}"/>
              </a:ext>
            </a:extLst>
          </p:cNvPr>
          <p:cNvGrpSpPr/>
          <p:nvPr/>
        </p:nvGrpSpPr>
        <p:grpSpPr>
          <a:xfrm>
            <a:off x="660161" y="3836123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46DD39BF-45D2-0272-FDEE-3516F4872EBD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사용자가 종목에 대한 투자 여부를 판단하는 데 도움을 줄 수 있음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85C7AF3-2288-75D3-14D2-456BA5E4D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C611EB-4E18-4F2B-C275-56E042F6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5" y="1698626"/>
            <a:ext cx="7155689" cy="456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52F52-7A92-6102-735C-58453F847DE4}"/>
              </a:ext>
            </a:extLst>
          </p:cNvPr>
          <p:cNvSpPr txBox="1"/>
          <p:nvPr/>
        </p:nvSpPr>
        <p:spPr>
          <a:xfrm>
            <a:off x="534987" y="1222241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http://stock.sabu.o-r.kr/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Frontend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F326C4E-97F1-8654-1C6B-CAFCBA0CDB6A}"/>
              </a:ext>
            </a:extLst>
          </p:cNvPr>
          <p:cNvSpPr/>
          <p:nvPr/>
        </p:nvSpPr>
        <p:spPr>
          <a:xfrm>
            <a:off x="6493338" y="2250509"/>
            <a:ext cx="5002469" cy="286922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129404-776E-739D-2BEB-E37CAF945536}"/>
              </a:ext>
            </a:extLst>
          </p:cNvPr>
          <p:cNvGrpSpPr/>
          <p:nvPr/>
        </p:nvGrpSpPr>
        <p:grpSpPr>
          <a:xfrm>
            <a:off x="6829415" y="2731743"/>
            <a:ext cx="4371424" cy="907527"/>
            <a:chOff x="6227337" y="2193050"/>
            <a:chExt cx="4371424" cy="907527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9784A9E8-1C71-1467-B3B2-91F35D49019E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Frontend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개발하며 발생한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컨벤션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구현 과정에서의 기술적 결정 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설치 및 실행 방법 등의 내용 문서화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66F3A2C2-D8A0-A887-A0C0-59FFB44C6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F4087F-85BF-7355-B188-5A21E1F2B615}"/>
              </a:ext>
            </a:extLst>
          </p:cNvPr>
          <p:cNvGrpSpPr/>
          <p:nvPr/>
        </p:nvGrpSpPr>
        <p:grpSpPr>
          <a:xfrm>
            <a:off x="6829415" y="3997835"/>
            <a:ext cx="4371424" cy="607445"/>
            <a:chOff x="6227337" y="2193050"/>
            <a:chExt cx="4371424" cy="607445"/>
          </a:xfrm>
        </p:grpSpPr>
        <p:sp>
          <p:nvSpPr>
            <p:cNvPr id="32" name="TextBox 44">
              <a:extLst>
                <a:ext uri="{FF2B5EF4-FFF2-40B4-BE49-F238E27FC236}">
                  <a16:creationId xmlns:a16="http://schemas.microsoft.com/office/drawing/2014/main" id="{ABC865F0-D9AE-C30C-F925-13BA0EAF028F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와이어프레임 이미지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주요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UI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컴포넌트 역할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상태 관리 구조와 흐름도 등</a:t>
              </a:r>
            </a:p>
          </p:txBody>
        </p:sp>
        <p:pic>
          <p:nvPicPr>
            <p:cNvPr id="33" name="그래픽 45" descr="배지 체크 표시1 단색으로 채워진">
              <a:extLst>
                <a:ext uri="{FF2B5EF4-FFF2-40B4-BE49-F238E27FC236}">
                  <a16:creationId xmlns:a16="http://schemas.microsoft.com/office/drawing/2014/main" id="{D7DF24DB-85C5-A6B4-283F-E581649A8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46716-9AB4-6E7A-C1AD-DDD4A8D1895C}"/>
              </a:ext>
            </a:extLst>
          </p:cNvPr>
          <p:cNvGrpSpPr/>
          <p:nvPr/>
        </p:nvGrpSpPr>
        <p:grpSpPr>
          <a:xfrm>
            <a:off x="906518" y="1222241"/>
            <a:ext cx="4314906" cy="5532251"/>
            <a:chOff x="758539" y="1222241"/>
            <a:chExt cx="4314906" cy="55322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D7107B-95DA-AFC4-1F2B-BCAF35F57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39" y="1222241"/>
              <a:ext cx="4306829" cy="206856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51501E-699C-5D6D-C936-EAF961D6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36" y="3424213"/>
              <a:ext cx="4313809" cy="333027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47DC-9EE1-C022-018A-1FCA3232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A3CB909-07CB-273F-2FB7-135675C96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DAE1F-33DC-0127-DECD-B111527D6CC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Backend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99FB75-1D3A-F116-A44E-B234B5D7276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D0AC3-7936-0D0F-BEB1-72BF1B95252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29A07D-5B23-4C4C-3555-F970C87AC6D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1AF0815-A065-5B81-740D-7D315F072E7E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012962C-7C5D-BF20-3C30-22F8BF28289E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986A019D-B19F-EF90-289B-67486A1EBDA3}"/>
              </a:ext>
            </a:extLst>
          </p:cNvPr>
          <p:cNvSpPr/>
          <p:nvPr/>
        </p:nvSpPr>
        <p:spPr>
          <a:xfrm>
            <a:off x="534988" y="2546837"/>
            <a:ext cx="5002469" cy="267227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B30B5A-F6F7-83AF-B100-DB7420B25D38}"/>
              </a:ext>
            </a:extLst>
          </p:cNvPr>
          <p:cNvGrpSpPr/>
          <p:nvPr/>
        </p:nvGrpSpPr>
        <p:grpSpPr>
          <a:xfrm>
            <a:off x="871065" y="2975448"/>
            <a:ext cx="4371424" cy="907527"/>
            <a:chOff x="6227337" y="2193050"/>
            <a:chExt cx="4371424" cy="907527"/>
          </a:xfrm>
        </p:grpSpPr>
        <p:sp>
          <p:nvSpPr>
            <p:cNvPr id="6" name="TextBox 44">
              <a:extLst>
                <a:ext uri="{FF2B5EF4-FFF2-40B4-BE49-F238E27FC236}">
                  <a16:creationId xmlns:a16="http://schemas.microsoft.com/office/drawing/2014/main" id="{244C8AA3-DCE4-DDFA-7107-3394C01A3A8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Backend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개발하며 발생한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컨벤션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구현 과정에서의 기술적 결정 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설치 및 실행 방법 등의 내용 문서화</a:t>
              </a:r>
            </a:p>
          </p:txBody>
        </p:sp>
        <p:pic>
          <p:nvPicPr>
            <p:cNvPr id="7" name="그래픽 45" descr="배지 체크 표시1 단색으로 채워진">
              <a:extLst>
                <a:ext uri="{FF2B5EF4-FFF2-40B4-BE49-F238E27FC236}">
                  <a16:creationId xmlns:a16="http://schemas.microsoft.com/office/drawing/2014/main" id="{3E558ADA-D59D-ACFE-C848-26E6E23AB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0BE6EE-D1B5-809B-F802-A35FA6AD869E}"/>
              </a:ext>
            </a:extLst>
          </p:cNvPr>
          <p:cNvGrpSpPr/>
          <p:nvPr/>
        </p:nvGrpSpPr>
        <p:grpSpPr>
          <a:xfrm>
            <a:off x="871065" y="4221009"/>
            <a:ext cx="4371424" cy="607445"/>
            <a:chOff x="6227337" y="2193050"/>
            <a:chExt cx="4371424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58BE994D-9006-843A-2A60-0DC530F5FA0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명세서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 실행 방식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시스템 전체 구성도 및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백엔드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내부 흐름 구조화 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E9DCF0FC-2FD9-6B77-A037-6C31BAA83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E86C91-E01F-DA89-18E6-F917A9D4CE16}"/>
              </a:ext>
            </a:extLst>
          </p:cNvPr>
          <p:cNvGrpSpPr/>
          <p:nvPr/>
        </p:nvGrpSpPr>
        <p:grpSpPr>
          <a:xfrm>
            <a:off x="6096000" y="1239580"/>
            <a:ext cx="5042667" cy="5382336"/>
            <a:chOff x="5242489" y="1296887"/>
            <a:chExt cx="5209611" cy="55605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EDB5EDD-BC6D-195E-8644-52E598EA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489" y="1296887"/>
              <a:ext cx="5209611" cy="15735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6F194C-0B01-B9CB-1D3B-3CA15CF6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2489" y="3052951"/>
              <a:ext cx="5209611" cy="38044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4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4308</Words>
  <Application>Microsoft Office PowerPoint</Application>
  <PresentationFormat>와이드스크린</PresentationFormat>
  <Paragraphs>668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Pretendard ExtraLight</vt:lpstr>
      <vt:lpstr>Arial</vt:lpstr>
      <vt:lpstr>맑은 고딕</vt:lpstr>
      <vt:lpstr>Pretendard Light</vt:lpstr>
      <vt:lpstr>Pretendard SemiBold</vt:lpstr>
      <vt:lpstr>Pretendard ExtraBold</vt:lpstr>
      <vt:lpstr>Pretendard</vt:lpstr>
      <vt:lpstr>Pretendard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118</cp:revision>
  <dcterms:created xsi:type="dcterms:W3CDTF">2024-03-21T01:43:40Z</dcterms:created>
  <dcterms:modified xsi:type="dcterms:W3CDTF">2025-06-04T07:35:10Z</dcterms:modified>
  <cp:version/>
</cp:coreProperties>
</file>